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7" r:id="rId5"/>
    <p:sldId id="273" r:id="rId6"/>
    <p:sldId id="264" r:id="rId7"/>
    <p:sldId id="260" r:id="rId8"/>
    <p:sldId id="261" r:id="rId9"/>
    <p:sldId id="272" r:id="rId10"/>
    <p:sldId id="265" r:id="rId11"/>
    <p:sldId id="266" r:id="rId12"/>
    <p:sldId id="267" r:id="rId13"/>
    <p:sldId id="268" r:id="rId14"/>
    <p:sldId id="258" r:id="rId15"/>
    <p:sldId id="274" r:id="rId16"/>
    <p:sldId id="259" r:id="rId17"/>
    <p:sldId id="269" r:id="rId18"/>
    <p:sldId id="270" r:id="rId19"/>
    <p:sldId id="271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RAUWOLFIA SERPENTINA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685800"/>
            <a:ext cx="8329950" cy="2611612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tx1"/>
                </a:solidFill>
              </a:rPr>
              <a:t>                                                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96000"/>
          </a:xfrm>
        </p:spPr>
        <p:txBody>
          <a:bodyPr/>
          <a:lstStyle/>
          <a:p>
            <a:r>
              <a:rPr lang="en-US" dirty="0" err="1" smtClean="0"/>
              <a:t>Reserpine</a:t>
            </a:r>
            <a:r>
              <a:rPr lang="en-US" dirty="0" smtClean="0"/>
              <a:t> is widely distributed throughout the body to the brain liver, spleen, kidney, and adipose tissue.</a:t>
            </a:r>
          </a:p>
          <a:p>
            <a:endParaRPr lang="en-US" dirty="0" smtClean="0"/>
          </a:p>
          <a:p>
            <a:r>
              <a:rPr lang="en-US" dirty="0" smtClean="0"/>
              <a:t> Other studies have shown that </a:t>
            </a:r>
            <a:r>
              <a:rPr lang="en-US" dirty="0" err="1" smtClean="0"/>
              <a:t>reserpine</a:t>
            </a:r>
            <a:r>
              <a:rPr lang="en-US" dirty="0" smtClean="0"/>
              <a:t> is also widely distributed to red blood cells and peripheral neurons. </a:t>
            </a:r>
          </a:p>
          <a:p>
            <a:endParaRPr lang="en-US" dirty="0" smtClean="0"/>
          </a:p>
          <a:p>
            <a:r>
              <a:rPr lang="en-US" dirty="0" smtClean="0"/>
              <a:t>It has been found to be present in breast milk and to cross the placenta and blood-brain barrier.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RESEARCH  PART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1952, Vida in Germany reported a blood pressure drop in 25 patients with hypertension.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 Arnold and Bach showed a good response in 37 of 50 patients in whom systolic pressure dropped an average of 30 mm Hg and diastolic pressure dropped 15 mm Hg.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MEDICAL USES</a:t>
            </a:r>
          </a:p>
          <a:p>
            <a:r>
              <a:rPr lang="en-US" dirty="0" smtClean="0"/>
              <a:t>Used for the treatment of mental diseases, including schizophrenia and bipolar disorder, epilepsy and sleep problems.</a:t>
            </a:r>
          </a:p>
          <a:p>
            <a:endParaRPr lang="en-US" dirty="0" smtClean="0"/>
          </a:p>
          <a:p>
            <a:r>
              <a:rPr lang="en-US" i="1" dirty="0" err="1" smtClean="0"/>
              <a:t>Rauwolfia</a:t>
            </a:r>
            <a:r>
              <a:rPr lang="en-US" dirty="0" smtClean="0"/>
              <a:t> has been studied as a treatment for autistic children between the ages of 3 to 9 years.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Another study found it to be effective in treatment of delirium tremens in alcohol and drug addicted patients. The researchers in that study observed a noted decrease in agitation, excitement, and acute hallucinatory episodes.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r>
              <a:rPr lang="en-US" dirty="0" smtClean="0"/>
              <a:t>In the Indian system of medicine ,it was used for epilepsy, insanity, insomnia, dysentery, </a:t>
            </a:r>
            <a:r>
              <a:rPr lang="en-US" dirty="0" err="1" smtClean="0"/>
              <a:t>diarrhoea</a:t>
            </a:r>
            <a:r>
              <a:rPr lang="en-US" dirty="0" smtClean="0"/>
              <a:t>, cholera, headache, blindness, a wide variety of fevers.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Antidote for insect bites and snakes bites.</a:t>
            </a:r>
          </a:p>
          <a:p>
            <a:endParaRPr lang="en-US" dirty="0" smtClean="0"/>
          </a:p>
          <a:p>
            <a:r>
              <a:rPr lang="en-US" dirty="0" smtClean="0"/>
              <a:t>It has been very popularly used in insanity, hypertension, and certain neuropsychiatric disorders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248400"/>
          </a:xfrm>
        </p:spPr>
        <p:txBody>
          <a:bodyPr/>
          <a:lstStyle/>
          <a:p>
            <a:r>
              <a:rPr lang="en-US" dirty="0" smtClean="0"/>
              <a:t>It’s juice is helpful in treatment of opacity of cornea.</a:t>
            </a:r>
          </a:p>
          <a:p>
            <a:endParaRPr lang="en-US" dirty="0" smtClean="0"/>
          </a:p>
          <a:p>
            <a:r>
              <a:rPr lang="en-US" dirty="0" smtClean="0"/>
              <a:t>The wood which is known as </a:t>
            </a:r>
            <a:r>
              <a:rPr lang="en-US" dirty="0" err="1" smtClean="0"/>
              <a:t>serpentwood</a:t>
            </a:r>
            <a:r>
              <a:rPr lang="en-US" dirty="0" smtClean="0"/>
              <a:t> is used as woodcarving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05800" cy="6248400"/>
          </a:xfrm>
        </p:spPr>
        <p:txBody>
          <a:bodyPr/>
          <a:lstStyle/>
          <a:p>
            <a:r>
              <a:rPr lang="en-US" dirty="0" smtClean="0"/>
              <a:t>One study found that </a:t>
            </a:r>
            <a:r>
              <a:rPr lang="en-US" i="1" dirty="0" err="1" smtClean="0"/>
              <a:t>Rauwolfia</a:t>
            </a:r>
            <a:r>
              <a:rPr lang="en-US" dirty="0" smtClean="0"/>
              <a:t> treated migraine headaches effectively, with a noted improvement in quality of life and a decrease in pain.</a:t>
            </a:r>
          </a:p>
          <a:p>
            <a:endParaRPr lang="en-US" dirty="0" smtClean="0"/>
          </a:p>
          <a:p>
            <a:r>
              <a:rPr lang="en-US" dirty="0" smtClean="0"/>
              <a:t>Another study used </a:t>
            </a:r>
            <a:r>
              <a:rPr lang="en-US" i="1" dirty="0" err="1" smtClean="0"/>
              <a:t>Rauwolfia</a:t>
            </a:r>
            <a:r>
              <a:rPr lang="en-US" i="1" dirty="0" smtClean="0"/>
              <a:t> </a:t>
            </a:r>
            <a:r>
              <a:rPr lang="en-US" dirty="0" smtClean="0"/>
              <a:t>to treat angina pectoris in patients with coronary artery disease, finding a decrease in angina symptoms and a prolonged therapeutic effect.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SIDE EFFECTS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Adverse side effects of </a:t>
            </a:r>
            <a:r>
              <a:rPr lang="en-US" dirty="0" err="1" smtClean="0"/>
              <a:t>reserpine</a:t>
            </a:r>
            <a:r>
              <a:rPr lang="en-US" dirty="0" smtClean="0"/>
              <a:t> include lethargy, sedation, psychiatric depression, hypotension, nausea, vomiting, abdominal cramping, gastric ulceration, nightmares, </a:t>
            </a:r>
            <a:r>
              <a:rPr lang="en-US" dirty="0" err="1" smtClean="0"/>
              <a:t>bradycardia</a:t>
            </a:r>
            <a:r>
              <a:rPr lang="en-US" dirty="0" smtClean="0"/>
              <a:t>, angina-like symptoms, </a:t>
            </a:r>
            <a:r>
              <a:rPr lang="en-US" dirty="0" err="1" smtClean="0"/>
              <a:t>bronchospasm</a:t>
            </a:r>
            <a:r>
              <a:rPr lang="en-US" dirty="0" smtClean="0"/>
              <a:t>, skin rash.</a:t>
            </a:r>
          </a:p>
          <a:p>
            <a:endParaRPr lang="en-US" dirty="0" smtClean="0"/>
          </a:p>
          <a:p>
            <a:r>
              <a:rPr lang="en-US" dirty="0" smtClean="0"/>
              <a:t>After several months of use, mental depression can occur and may persist.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248400"/>
          </a:xfrm>
        </p:spPr>
        <p:txBody>
          <a:bodyPr/>
          <a:lstStyle/>
          <a:p>
            <a:r>
              <a:rPr lang="en-US" dirty="0" smtClean="0"/>
              <a:t>With extremely large doses, Parkinson-like symptoms, </a:t>
            </a:r>
            <a:r>
              <a:rPr lang="en-US" dirty="0" err="1" smtClean="0"/>
              <a:t>extrapyramidal</a:t>
            </a:r>
            <a:r>
              <a:rPr lang="en-US" dirty="0" smtClean="0"/>
              <a:t> reactions, and convulsions can occur.</a:t>
            </a:r>
          </a:p>
          <a:p>
            <a:endParaRPr lang="en-US" dirty="0" smtClean="0"/>
          </a:p>
          <a:p>
            <a:r>
              <a:rPr lang="en-US" dirty="0" smtClean="0"/>
              <a:t>Pregnancy and breast-feeding: The chemicals in Indian snakeroot can pass into breast milk and might harm a nursing infant.</a:t>
            </a:r>
          </a:p>
          <a:p>
            <a:endParaRPr lang="en-US" dirty="0" smtClean="0"/>
          </a:p>
          <a:p>
            <a:r>
              <a:rPr lang="en-US" dirty="0" smtClean="0"/>
              <a:t>Gall stones: Indian snakeroot might make gallbladder disease worse.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77000"/>
          </a:xfrm>
        </p:spPr>
        <p:txBody>
          <a:bodyPr/>
          <a:lstStyle/>
          <a:p>
            <a:r>
              <a:rPr lang="en-US" dirty="0" smtClean="0"/>
              <a:t>Stomach ulcers, intestinal ulcers, or ulcerative colitis: Don't use Indian snakeroot if you have ever had one of these conditions.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DOSAGE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Take 5 to 10 drops of tincture twice daily in the beginning.</a:t>
            </a:r>
          </a:p>
          <a:p>
            <a:endParaRPr lang="en-US" b="1" dirty="0" smtClean="0"/>
          </a:p>
          <a:p>
            <a:r>
              <a:rPr lang="en-US" b="1" dirty="0" smtClean="0"/>
              <a:t>Reduce the dose as symptoms improve.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au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61722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324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THANK YOU ALL….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rau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562600" cy="3657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Common name – Indian snakeroot, </a:t>
            </a:r>
            <a:r>
              <a:rPr lang="en-US" dirty="0" err="1" smtClean="0"/>
              <a:t>Sarpagandha</a:t>
            </a:r>
            <a:r>
              <a:rPr lang="en-US" dirty="0" smtClean="0"/>
              <a:t> in Sanskrit</a:t>
            </a:r>
          </a:p>
          <a:p>
            <a:r>
              <a:rPr lang="en-US" dirty="0" smtClean="0"/>
              <a:t>Family- </a:t>
            </a:r>
            <a:r>
              <a:rPr lang="en-US" dirty="0" err="1" smtClean="0"/>
              <a:t>Apocynaceae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DESCRIPTION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small shrub - smooth leaves - pink or white blooms - long, tapering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Snake like roots, found throughout India, Burma, Pakistan, Thailand, Africa etc.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Introduced in homoeopathy by Dr. W. Templeton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HABITAT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grows well in hot humid climate, with a temperature between 10-38 degree Celsius.</a:t>
            </a:r>
          </a:p>
          <a:p>
            <a:endParaRPr lang="en-US" dirty="0" smtClean="0"/>
          </a:p>
          <a:p>
            <a:r>
              <a:rPr lang="en-US" dirty="0" smtClean="0"/>
              <a:t>Evergreen shrub growing up to 1 </a:t>
            </a:r>
            <a:r>
              <a:rPr lang="en-US" dirty="0" err="1" smtClean="0"/>
              <a:t>metre</a:t>
            </a:r>
            <a:r>
              <a:rPr lang="en-US" dirty="0" smtClean="0"/>
              <a:t> tall from a yellowish rootstock.</a:t>
            </a:r>
          </a:p>
          <a:p>
            <a:endParaRPr lang="en-US" dirty="0" smtClean="0"/>
          </a:p>
          <a:p>
            <a:r>
              <a:rPr lang="en-US" dirty="0" smtClean="0"/>
              <a:t>It is a source of compounds that are used in the pharmaceutical industry.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HISTORY</a:t>
            </a:r>
          </a:p>
          <a:p>
            <a:r>
              <a:rPr lang="en-US" dirty="0" err="1" smtClean="0"/>
              <a:t>Serpentina</a:t>
            </a:r>
            <a:r>
              <a:rPr lang="en-US" dirty="0" smtClean="0"/>
              <a:t> was selected for study due to its long, tapering, snake-like roots.</a:t>
            </a:r>
          </a:p>
          <a:p>
            <a:endParaRPr lang="en-US" dirty="0" smtClean="0"/>
          </a:p>
          <a:p>
            <a:r>
              <a:rPr lang="en-US" dirty="0" smtClean="0"/>
              <a:t> The Indian political leader Mahatma Gandhi was known to employ </a:t>
            </a:r>
            <a:r>
              <a:rPr lang="en-US" i="1" dirty="0" err="1" smtClean="0"/>
              <a:t>Rauwolfia</a:t>
            </a:r>
            <a:r>
              <a:rPr lang="en-US" dirty="0" smtClean="0"/>
              <a:t>, using the root to make a tea that he consumed in the evening to help relax after a busy, </a:t>
            </a:r>
            <a:r>
              <a:rPr lang="en-US" dirty="0" err="1" smtClean="0"/>
              <a:t>overstimulated</a:t>
            </a:r>
            <a:r>
              <a:rPr lang="en-US" dirty="0" smtClean="0"/>
              <a:t> 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867400"/>
          </a:xfrm>
        </p:spPr>
        <p:txBody>
          <a:bodyPr/>
          <a:lstStyle/>
          <a:p>
            <a:r>
              <a:rPr lang="en-US" dirty="0" smtClean="0"/>
              <a:t>It contains at least 20 alkaloids of which reserpine, rauwolscine, alstonine, yohimbine, serpentinine, raubasine, raupine, reserpinine, ajmalcine, ranucscine, iso-raunescine, serpine are well known.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serpentine and </a:t>
            </a:r>
            <a:r>
              <a:rPr lang="en-US" dirty="0" err="1" smtClean="0"/>
              <a:t>ajmaline</a:t>
            </a:r>
            <a:r>
              <a:rPr lang="en-US" dirty="0" smtClean="0"/>
              <a:t> alkaloid -they lower blood pressure.</a:t>
            </a:r>
          </a:p>
          <a:p>
            <a:endParaRPr lang="en-US" dirty="0" smtClean="0"/>
          </a:p>
          <a:p>
            <a:r>
              <a:rPr lang="en-US" dirty="0" err="1" smtClean="0"/>
              <a:t>Serpentinine</a:t>
            </a:r>
            <a:r>
              <a:rPr lang="en-US" dirty="0" smtClean="0"/>
              <a:t> alkaloid raise blood pressure and is a powerful central stimulant.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198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Primary action of reserpine alkaloid is to deplete the catecholamine serotonin content, especially in the brain, adrenal medulla, heart, and blood vessels.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Reserpine is absorbed from the intestine. It is metabolized in the liver and its products are slowly excreted.(The </a:t>
            </a:r>
            <a:r>
              <a:rPr lang="en-US" dirty="0" err="1" smtClean="0"/>
              <a:t>reserpine</a:t>
            </a:r>
            <a:r>
              <a:rPr lang="en-US" dirty="0" smtClean="0"/>
              <a:t> content has been found to be highest in the root and lower in the stems and leaves)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RAU ROOT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943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273</TotalTime>
  <Words>573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RAUWOLFIA SERPENTINA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RAUWOLFIA SERPENTINA</dc:title>
  <dc:creator>user</dc:creator>
  <cp:lastModifiedBy>Dr.Yoga</cp:lastModifiedBy>
  <cp:revision>62</cp:revision>
  <dcterms:created xsi:type="dcterms:W3CDTF">2006-08-16T00:00:00Z</dcterms:created>
  <dcterms:modified xsi:type="dcterms:W3CDTF">2019-07-28T06:10:32Z</dcterms:modified>
</cp:coreProperties>
</file>